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298" r:id="rId3"/>
    <p:sldId id="282" r:id="rId4"/>
    <p:sldId id="288" r:id="rId5"/>
    <p:sldId id="293" r:id="rId6"/>
    <p:sldId id="292" r:id="rId7"/>
    <p:sldId id="291" r:id="rId8"/>
    <p:sldId id="294" r:id="rId9"/>
    <p:sldId id="297" r:id="rId10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9" autoAdjust="0"/>
    <p:restoredTop sz="76463" autoAdjust="0"/>
  </p:normalViewPr>
  <p:slideViewPr>
    <p:cSldViewPr>
      <p:cViewPr varScale="1">
        <p:scale>
          <a:sx n="89" d="100"/>
          <a:sy n="89" d="100"/>
        </p:scale>
        <p:origin x="-22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2DB4F-BDBE-4F91-9759-C151BB9C10B0}" type="datetimeFigureOut">
              <a:rPr lang="en-AU" smtClean="0"/>
              <a:pPr/>
              <a:t>9/12/2016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9EEF7-D641-4108-AF86-3236CF7FE30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238322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82345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8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84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56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30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645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6326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1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70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Ask for any final questions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Thank everyone for participating and hope they got something out of the process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1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6480720" cy="86409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2484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419" y="6574814"/>
            <a:ext cx="283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1200" dirty="0" smtClean="0">
                <a:solidFill>
                  <a:schemeClr val="tx1"/>
                </a:solidFill>
              </a:rPr>
              <a:t>ACU PORT Program-Debrief Session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316416" y="6574814"/>
            <a:ext cx="827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dirty="0" smtClean="0">
                <a:solidFill>
                  <a:schemeClr val="tx1"/>
                </a:solidFill>
              </a:rPr>
              <a:t>Slide</a:t>
            </a:r>
            <a:r>
              <a:rPr lang="en-AU" sz="1200" baseline="0" dirty="0" smtClean="0">
                <a:solidFill>
                  <a:schemeClr val="tx1"/>
                </a:solidFill>
              </a:rPr>
              <a:t> </a:t>
            </a:r>
            <a:fld id="{70EC2452-5F15-40D9-A0D0-68A7BA8305E7}" type="slidenum">
              <a:rPr lang="en-AU" sz="1200" smtClean="0">
                <a:solidFill>
                  <a:schemeClr val="tx1"/>
                </a:solidFill>
              </a:rPr>
              <a:pPr algn="r"/>
              <a:t>‹#›</a:t>
            </a:fld>
            <a:endParaRPr lang="en-A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en-AU" dirty="0" smtClean="0"/>
              <a:t>ACU PORT Program - Debrief Session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CB944808-62BB-4189-AF0A-23CCFD97D80F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44808-62BB-4189-AF0A-23CCFD97D80F}" type="slidenum">
              <a:rPr lang="en-AU" smtClean="0"/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Arial Bold" charset="0"/>
          <a:sym typeface="Arial Bold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600">
          <a:solidFill>
            <a:srgbClr val="000000"/>
          </a:solidFill>
          <a:latin typeface="+mn-lt"/>
          <a:sym typeface="Arial" charset="0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200">
          <a:solidFill>
            <a:srgbClr val="000000"/>
          </a:solidFill>
          <a:latin typeface="+mn-lt"/>
          <a:sym typeface="Arial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>
          <a:solidFill>
            <a:srgbClr val="000000"/>
          </a:solidFill>
          <a:latin typeface="+mn-lt"/>
          <a:sym typeface="Arial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sym typeface="Arial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sym typeface="Arial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sym typeface="Arial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sym typeface="Arial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252479"/>
            <a:ext cx="76328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Peer Observation and Review of Teaching</a:t>
            </a:r>
          </a:p>
          <a:p>
            <a:r>
              <a:rPr lang="en-A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 Session</a:t>
            </a:r>
          </a:p>
          <a:p>
            <a:endParaRPr lang="en-A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415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920880" cy="2966628"/>
          </a:xfrm>
        </p:spPr>
        <p:txBody>
          <a:bodyPr/>
          <a:lstStyle/>
          <a:p>
            <a:pPr marL="554038" indent="-514350">
              <a:buClr>
                <a:srgbClr val="C00000"/>
              </a:buClr>
              <a:buFont typeface="+mj-lt"/>
              <a:buAutoNum type="arabicPeriod"/>
            </a:pPr>
            <a:r>
              <a:rPr lang="en-AU" sz="2400" dirty="0" smtClean="0">
                <a:latin typeface="Calibri" panose="020F0502020204030204" pitchFamily="34" charset="0"/>
              </a:rPr>
              <a:t>Meet with your PEER in a comfortable place and </a:t>
            </a:r>
            <a:r>
              <a:rPr lang="en-AU" sz="2400" dirty="0" smtClean="0">
                <a:latin typeface="Calibri" panose="020F0502020204030204" pitchFamily="34" charset="0"/>
              </a:rPr>
              <a:t>talk </a:t>
            </a:r>
            <a:r>
              <a:rPr lang="en-AU" sz="2400" dirty="0" smtClean="0">
                <a:latin typeface="Calibri" panose="020F0502020204030204" pitchFamily="34" charset="0"/>
              </a:rPr>
              <a:t>about the </a:t>
            </a:r>
            <a:r>
              <a:rPr lang="en-AU" sz="2400" dirty="0" smtClean="0">
                <a:latin typeface="Calibri" panose="020F0502020204030204" pitchFamily="34" charset="0"/>
              </a:rPr>
              <a:t>experience (a coffee </a:t>
            </a:r>
            <a:r>
              <a:rPr lang="en-AU" sz="2400" dirty="0" smtClean="0">
                <a:latin typeface="Calibri" panose="020F0502020204030204" pitchFamily="34" charset="0"/>
              </a:rPr>
              <a:t>shop is a good place</a:t>
            </a:r>
            <a:r>
              <a:rPr lang="en-AU" sz="2400" dirty="0" smtClean="0">
                <a:latin typeface="Calibri" panose="020F0502020204030204" pitchFamily="34" charset="0"/>
              </a:rPr>
              <a:t>).</a:t>
            </a:r>
            <a:endParaRPr lang="en-AU" sz="2400" dirty="0" smtClean="0">
              <a:latin typeface="Calibri" panose="020F0502020204030204" pitchFamily="34" charset="0"/>
            </a:endParaRPr>
          </a:p>
          <a:p>
            <a:pPr marL="554038" indent="-514350">
              <a:buClr>
                <a:srgbClr val="C00000"/>
              </a:buClr>
              <a:buFont typeface="+mj-lt"/>
              <a:buAutoNum type="arabicPeriod"/>
            </a:pPr>
            <a:r>
              <a:rPr lang="en-AU" sz="2400" dirty="0" smtClean="0">
                <a:latin typeface="Calibri" panose="020F0502020204030204" pitchFamily="34" charset="0"/>
              </a:rPr>
              <a:t>Include in your discussion; </a:t>
            </a:r>
          </a:p>
          <a:p>
            <a:pPr marL="1163638" lvl="1" indent="-508000" defTabSz="985838">
              <a:buClr>
                <a:srgbClr val="C00000"/>
              </a:buClr>
              <a:buFont typeface="+mj-lt"/>
              <a:buAutoNum type="alphaLcParenR"/>
            </a:pPr>
            <a:r>
              <a:rPr lang="en-A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How do </a:t>
            </a:r>
            <a:r>
              <a:rPr lang="en-A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think/feel </a:t>
            </a:r>
            <a:r>
              <a:rPr lang="en-A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it went? From both the teacher and </a:t>
            </a:r>
            <a:r>
              <a:rPr lang="en-A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observer perspective.</a:t>
            </a:r>
            <a:endParaRPr lang="en-AU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163638" lvl="1" indent="-508000" defTabSz="985838">
              <a:buClr>
                <a:srgbClr val="C00000"/>
              </a:buClr>
              <a:buFont typeface="+mj-lt"/>
              <a:buAutoNum type="alphaLcParenR"/>
            </a:pPr>
            <a:r>
              <a:rPr lang="en-A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Is there anything </a:t>
            </a:r>
            <a:r>
              <a:rPr lang="en-A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generally or specifically that you noticed</a:t>
            </a:r>
            <a:r>
              <a:rPr lang="en-AU" sz="2400" dirty="0">
                <a:solidFill>
                  <a:schemeClr val="bg1"/>
                </a:solidFill>
                <a:latin typeface="Calibri" panose="020F0502020204030204" pitchFamily="34" charset="0"/>
              </a:rPr>
              <a:t>? </a:t>
            </a:r>
            <a:r>
              <a:rPr lang="en-AU" sz="2400">
                <a:solidFill>
                  <a:schemeClr val="bg1"/>
                </a:solidFill>
                <a:latin typeface="Calibri" panose="020F0502020204030204" pitchFamily="34" charset="0"/>
              </a:rPr>
              <a:t>From both the teacher and observer perspective.</a:t>
            </a:r>
          </a:p>
          <a:p>
            <a:pPr marL="554038" indent="-514350">
              <a:buClr>
                <a:srgbClr val="C00000"/>
              </a:buClr>
              <a:buFont typeface="+mj-lt"/>
              <a:buAutoNum type="arabicPeriod"/>
            </a:pPr>
            <a:r>
              <a:rPr lang="en-AU" sz="2400" smtClean="0">
                <a:latin typeface="Calibri" panose="020F0502020204030204" pitchFamily="34" charset="0"/>
              </a:rPr>
              <a:t>How </a:t>
            </a:r>
            <a:r>
              <a:rPr lang="en-AU" sz="2400" dirty="0" smtClean="0">
                <a:latin typeface="Calibri" panose="020F0502020204030204" pitchFamily="34" charset="0"/>
              </a:rPr>
              <a:t>do we improve PORT?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z="800" dirty="0" smtClean="0"/>
              <a:t>ACU PORT Program - Debrief Session</a:t>
            </a:r>
            <a:endParaRPr lang="en-AU" sz="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2</a:t>
            </a:fld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832648" cy="648072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Debrief</a:t>
            </a:r>
            <a:endParaRPr lang="en-AU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55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832648" cy="648072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Reflection</a:t>
            </a:r>
            <a:endParaRPr lang="en-AU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2592288"/>
          </a:xfrm>
        </p:spPr>
        <p:txBody>
          <a:bodyPr/>
          <a:lstStyle/>
          <a:p>
            <a:pPr marL="514350" lvl="1" indent="-514350">
              <a:buClr>
                <a:srgbClr val="C00000"/>
              </a:buClr>
              <a:buFont typeface="+mj-lt"/>
              <a:buAutoNum type="arabicPeriod"/>
            </a:pPr>
            <a:r>
              <a:rPr lang="en-AU" dirty="0" smtClean="0">
                <a:solidFill>
                  <a:srgbClr val="131313"/>
                </a:solidFill>
                <a:latin typeface="Calibri" panose="020F0502020204030204" pitchFamily="34" charset="0"/>
              </a:rPr>
              <a:t>How can I use what I have learned to improve my teaching?</a:t>
            </a:r>
          </a:p>
          <a:p>
            <a:pPr marL="514350" lvl="1" indent="-514350">
              <a:buClr>
                <a:srgbClr val="C00000"/>
              </a:buClr>
              <a:buFont typeface="+mj-lt"/>
              <a:buAutoNum type="arabicPeriod"/>
            </a:pPr>
            <a:r>
              <a:rPr lang="en-AU" dirty="0" smtClean="0">
                <a:solidFill>
                  <a:srgbClr val="131313"/>
                </a:solidFill>
                <a:latin typeface="Calibri" panose="020F0502020204030204" pitchFamily="34" charset="0"/>
              </a:rPr>
              <a:t>What might I do differently next time?</a:t>
            </a:r>
            <a:endParaRPr lang="en-AU" dirty="0" smtClean="0">
              <a:latin typeface="Calibri" panose="020F0502020204030204" pitchFamily="34" charset="0"/>
            </a:endParaRPr>
          </a:p>
          <a:p>
            <a:pPr marL="514350" lvl="1" indent="-514350">
              <a:buClr>
                <a:srgbClr val="C00000"/>
              </a:buClr>
              <a:buFont typeface="+mj-lt"/>
              <a:buAutoNum type="arabicPeriod"/>
            </a:pPr>
            <a:r>
              <a:rPr lang="en-AU" dirty="0" smtClean="0">
                <a:latin typeface="Calibri" panose="020F0502020204030204" pitchFamily="34" charset="0"/>
              </a:rPr>
              <a:t>What will I need in order to make effective changes? </a:t>
            </a:r>
            <a:r>
              <a:rPr lang="en-AU" sz="2200" dirty="0" smtClean="0">
                <a:latin typeface="Calibri" panose="020F0502020204030204" pitchFamily="34" charset="0"/>
              </a:rPr>
              <a:t>(preparation, materials, AV &amp; other support)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07088" cy="1080120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Discussion</a:t>
            </a:r>
            <a:endParaRPr lang="en-A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3298676"/>
          </a:xfrm>
        </p:spPr>
        <p:txBody>
          <a:bodyPr/>
          <a:lstStyle/>
          <a:p>
            <a:pPr marL="514350" lvl="1" indent="-514350">
              <a:lnSpc>
                <a:spcPct val="90000"/>
              </a:lnSpc>
              <a:buClr>
                <a:srgbClr val="C00000"/>
              </a:buClr>
              <a:buFont typeface="+mj-lt"/>
              <a:buAutoNum type="arabicPeriod" startAt="4"/>
            </a:pPr>
            <a:r>
              <a:rPr lang="en-AU" sz="2500" dirty="0" smtClean="0">
                <a:latin typeface="Calibri" panose="020F0502020204030204" pitchFamily="34" charset="0"/>
              </a:rPr>
              <a:t>Discuss the above topics with your PEER. See if they can suggest ways you may be able to improve your teaching if that was the outcome.</a:t>
            </a:r>
            <a:br>
              <a:rPr lang="en-AU" sz="2500" dirty="0" smtClean="0">
                <a:latin typeface="Calibri" panose="020F0502020204030204" pitchFamily="34" charset="0"/>
              </a:rPr>
            </a:br>
            <a:endParaRPr lang="en-AU" sz="2500" dirty="0" smtClean="0">
              <a:latin typeface="Calibri" panose="020F0502020204030204" pitchFamily="34" charset="0"/>
            </a:endParaRPr>
          </a:p>
          <a:p>
            <a:pPr marL="514350" lvl="1" indent="-514350">
              <a:lnSpc>
                <a:spcPct val="90000"/>
              </a:lnSpc>
              <a:buClr>
                <a:srgbClr val="C00000"/>
              </a:buClr>
              <a:buFont typeface="+mj-lt"/>
              <a:buAutoNum type="arabicPeriod" startAt="4"/>
            </a:pPr>
            <a:r>
              <a:rPr lang="en-AU" sz="2500" dirty="0" smtClean="0">
                <a:latin typeface="Calibri" panose="020F0502020204030204" pitchFamily="34" charset="0"/>
              </a:rPr>
              <a:t>Invite feedback from students regularly to discuss the level of understanding of the classes and other materials involved in the subject teaching &amp; learning strategy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448272" cy="648072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Resources</a:t>
            </a:r>
            <a:endParaRPr lang="en-A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556792"/>
            <a:ext cx="8172908" cy="3456384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6"/>
            </a:pPr>
            <a:r>
              <a:rPr lang="en-AU" sz="2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Do I need resources to effect change?</a:t>
            </a:r>
            <a:br>
              <a:rPr lang="en-AU" sz="25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AU" sz="2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Try and identify what you need.</a:t>
            </a:r>
            <a:r>
              <a:rPr lang="en-A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A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en-AU" sz="25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Audio-visual </a:t>
            </a:r>
            <a:r>
              <a:rPr lang="en-AU" sz="1800" dirty="0">
                <a:solidFill>
                  <a:schemeClr val="bg1"/>
                </a:solidFill>
                <a:latin typeface="Calibri" panose="020F0502020204030204" pitchFamily="34" charset="0"/>
              </a:rPr>
              <a:t>materials </a:t>
            </a:r>
            <a:endParaRPr lang="en-AU" sz="1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 to properly create great lesson plans</a:t>
            </a:r>
          </a:p>
          <a:p>
            <a:pPr marL="685800"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Clearly defined intended learning outcomes, activities and assessment</a:t>
            </a:r>
          </a:p>
          <a:p>
            <a:pPr marL="685800" lvl="1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Access to the LMS to store additional but useful material</a:t>
            </a:r>
          </a:p>
          <a:p>
            <a:pPr marL="914400" lvl="1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6"/>
            </a:pPr>
            <a:endParaRPr lang="en-AU" sz="180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Font typeface="+mj-lt"/>
              <a:buAutoNum type="arabicPeriod" startAt="6"/>
            </a:pPr>
            <a:r>
              <a:rPr lang="en-AU" sz="2500" dirty="0" smtClean="0">
                <a:latin typeface="Calibri" panose="020F0502020204030204" pitchFamily="34" charset="0"/>
              </a:rPr>
              <a:t>Talk with you LTC representative to help</a:t>
            </a:r>
          </a:p>
          <a:p>
            <a:pPr>
              <a:buNone/>
            </a:pP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589271" cy="1080120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Other resources that may be considered</a:t>
            </a:r>
            <a:endParaRPr lang="en-A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2664296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500" dirty="0" err="1" smtClean="0">
                <a:latin typeface="Calibri" panose="020F0502020204030204" pitchFamily="34" charset="0"/>
              </a:rPr>
              <a:t>ePolling</a:t>
            </a:r>
            <a:r>
              <a:rPr lang="en-AU" sz="2500" dirty="0" smtClean="0">
                <a:latin typeface="Calibri" panose="020F0502020204030204" pitchFamily="34" charset="0"/>
              </a:rPr>
              <a:t> to </a:t>
            </a:r>
            <a:r>
              <a:rPr lang="en-AU" sz="2500" dirty="0" smtClean="0">
                <a:latin typeface="Calibri" panose="020F0502020204030204" pitchFamily="34" charset="0"/>
              </a:rPr>
              <a:t>facilitate mini-quizzes in class</a:t>
            </a:r>
          </a:p>
          <a:p>
            <a:pPr marL="342900" lvl="1" indent="-34290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500" dirty="0" smtClean="0">
                <a:latin typeface="Calibri" panose="020F0502020204030204" pitchFamily="34" charset="0"/>
              </a:rPr>
              <a:t>Collaborative teaching spaces that allow for group discussions and more interactive teaching and learning</a:t>
            </a:r>
          </a:p>
          <a:p>
            <a:pPr marL="342900" lvl="1" indent="-342900"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500" dirty="0" smtClean="0">
                <a:latin typeface="Calibri" panose="020F0502020204030204" pitchFamily="34" charset="0"/>
              </a:rPr>
              <a:t>Time and staff to implement formative assessment tasks</a:t>
            </a:r>
          </a:p>
          <a:p>
            <a:pPr>
              <a:buNone/>
            </a:pPr>
            <a:r>
              <a:rPr lang="en-AU" sz="2800" b="1" dirty="0" smtClean="0"/>
              <a:t>	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1944216" cy="594274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Review</a:t>
            </a:r>
            <a:endParaRPr lang="en-A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848872" cy="3384376"/>
          </a:xfrm>
        </p:spPr>
        <p:txBody>
          <a:bodyPr/>
          <a:lstStyle/>
          <a:p>
            <a:pPr marL="541338" indent="-541338">
              <a:spcBef>
                <a:spcPts val="0"/>
              </a:spcBef>
              <a:buClr>
                <a:srgbClr val="C00000"/>
              </a:buClr>
              <a:buNone/>
            </a:pPr>
            <a:r>
              <a:rPr lang="en-AU" sz="2600" b="1" dirty="0" smtClean="0">
                <a:solidFill>
                  <a:srgbClr val="C00000"/>
                </a:solidFill>
              </a:rPr>
              <a:t>8.</a:t>
            </a:r>
            <a:r>
              <a:rPr lang="en-AU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	Who can I ask to review those changes before implementation as a checking mechanism?</a:t>
            </a:r>
            <a:r>
              <a:rPr lang="en-AU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AU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en-AU" sz="2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901700" lvl="1" indent="-366713">
              <a:spcBef>
                <a:spcPts val="0"/>
              </a:spcBef>
              <a:buClr>
                <a:srgbClr val="C00000"/>
              </a:buClr>
              <a:buFontTx/>
              <a:buChar char="•"/>
            </a:pPr>
            <a:r>
              <a:rPr lang="en-AU" dirty="0" smtClean="0">
                <a:latin typeface="Calibri" panose="020F0502020204030204" pitchFamily="34" charset="0"/>
              </a:rPr>
              <a:t>ACU staff member/colleague</a:t>
            </a:r>
          </a:p>
          <a:p>
            <a:pPr marL="901700" lvl="1" indent="-366713">
              <a:spcBef>
                <a:spcPts val="0"/>
              </a:spcBef>
              <a:buClr>
                <a:srgbClr val="C00000"/>
              </a:buClr>
              <a:buFontTx/>
              <a:buChar char="•"/>
            </a:pPr>
            <a:r>
              <a:rPr lang="en-AU" dirty="0" smtClean="0">
                <a:latin typeface="Calibri" panose="020F0502020204030204" pitchFamily="34" charset="0"/>
              </a:rPr>
              <a:t>Students</a:t>
            </a:r>
          </a:p>
          <a:p>
            <a:pPr marL="901700" lvl="1" indent="-366713">
              <a:spcBef>
                <a:spcPts val="0"/>
              </a:spcBef>
              <a:buClr>
                <a:srgbClr val="C00000"/>
              </a:buClr>
              <a:buFontTx/>
              <a:buChar char="•"/>
            </a:pPr>
            <a:r>
              <a:rPr lang="en-AU" dirty="0" smtClean="0">
                <a:latin typeface="Calibri" panose="020F0502020204030204" pitchFamily="34" charset="0"/>
              </a:rPr>
              <a:t>Academic in my discipline area </a:t>
            </a:r>
          </a:p>
          <a:p>
            <a:pPr marL="901700" lvl="1" indent="-366713">
              <a:spcBef>
                <a:spcPts val="0"/>
              </a:spcBef>
              <a:buClr>
                <a:srgbClr val="C00000"/>
              </a:buClr>
              <a:buFontTx/>
              <a:buChar char="•"/>
            </a:pPr>
            <a:r>
              <a:rPr lang="en-AU" dirty="0" smtClean="0">
                <a:latin typeface="Calibri" panose="020F0502020204030204" pitchFamily="34" charset="0"/>
              </a:rPr>
              <a:t>Member of the University Learning &amp; Teaching Centre</a:t>
            </a:r>
          </a:p>
          <a:p>
            <a:pPr>
              <a:buNone/>
            </a:pP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5976664" cy="594274"/>
          </a:xfrm>
          <a:prstGeom prst="rect">
            <a:avLst/>
          </a:prstGeom>
        </p:spPr>
        <p:txBody>
          <a:bodyPr/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How can we help improve PORT?</a:t>
            </a:r>
            <a:endParaRPr lang="en-A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432" y="1844824"/>
            <a:ext cx="7139136" cy="2520280"/>
          </a:xfrm>
        </p:spPr>
        <p:txBody>
          <a:bodyPr/>
          <a:lstStyle/>
          <a:p>
            <a:pPr marL="4572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alibri" panose="020F0502020204030204" pitchFamily="34" charset="0"/>
              </a:rPr>
              <a:t>Should we pursue inter-school observation?</a:t>
            </a:r>
          </a:p>
          <a:p>
            <a:pPr marL="4572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alibri" panose="020F0502020204030204" pitchFamily="34" charset="0"/>
              </a:rPr>
              <a:t>Should we pursue external peer observation and review?</a:t>
            </a:r>
          </a:p>
          <a:p>
            <a:pPr marL="4572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alibri" panose="020F0502020204030204" pitchFamily="34" charset="0"/>
              </a:rPr>
              <a:t>Is the process manageable?</a:t>
            </a:r>
          </a:p>
          <a:p>
            <a:pPr marL="4572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alibri" panose="020F0502020204030204" pitchFamily="34" charset="0"/>
              </a:rPr>
              <a:t>Is there enough supporting information?</a:t>
            </a:r>
          </a:p>
          <a:p>
            <a:pPr>
              <a:buNone/>
            </a:pP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1034560" y="2086067"/>
            <a:ext cx="707487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325438" indent="-325438">
              <a:lnSpc>
                <a:spcPct val="9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Arial Bold" charset="0"/>
                <a:sym typeface="Arial Bold" charset="0"/>
              </a:rPr>
              <a:t>Thanks for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Arial Bold" charset="0"/>
                <a:sym typeface="Arial Bold" charset="0"/>
              </a:rPr>
              <a:t>participating in PORT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sym typeface="Arial Bold" charset="0"/>
            </a:endParaRPr>
          </a:p>
          <a:p>
            <a:pPr marL="325438" indent="-325438">
              <a:lnSpc>
                <a:spcPct val="90000"/>
              </a:lnSpc>
            </a:pP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 Bold" charset="0"/>
              <a:cs typeface="Arial Bold" charset="0"/>
              <a:sym typeface="Arial 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61" y="321589"/>
            <a:ext cx="1713421" cy="60534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ACU PORT Program - Debrief Session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44808-62BB-4189-AF0A-23CCFD97D80F}" type="slidenum">
              <a:rPr lang="en-AU" smtClean="0"/>
              <a:t>9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982013" y="3456178"/>
            <a:ext cx="7179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latin typeface="Calibri" panose="020F0502020204030204" pitchFamily="34" charset="0"/>
              </a:rPr>
              <a:t>Should you require any further information or resources</a:t>
            </a:r>
          </a:p>
          <a:p>
            <a:r>
              <a:rPr lang="en-AU" sz="2400" dirty="0" smtClean="0">
                <a:latin typeface="Calibri" panose="020F0502020204030204" pitchFamily="34" charset="0"/>
              </a:rPr>
              <a:t>Please contact </a:t>
            </a:r>
            <a:r>
              <a:rPr lang="en-AU" sz="2400" dirty="0" smtClean="0">
                <a:latin typeface="Calibri" panose="020F0502020204030204" pitchFamily="34" charset="0"/>
              </a:rPr>
              <a:t>michael.sobek@acu.edu.au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11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Pages>0</Pages>
  <Words>315</Words>
  <Characters>0</Characters>
  <Application>Microsoft Office PowerPoint</Application>
  <PresentationFormat>On-screen Show (4:3)</PresentationFormat>
  <Lines>0</Lines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- Title Slide</vt:lpstr>
      <vt:lpstr>PowerPoint Presentation</vt:lpstr>
      <vt:lpstr>Debrief</vt:lpstr>
      <vt:lpstr>Reflection</vt:lpstr>
      <vt:lpstr>Discussion</vt:lpstr>
      <vt:lpstr>Resources</vt:lpstr>
      <vt:lpstr>Other resources that may be considered</vt:lpstr>
      <vt:lpstr>Review</vt:lpstr>
      <vt:lpstr>How can we help improve PORT?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SOE</dc:creator>
  <cp:lastModifiedBy>Windows User</cp:lastModifiedBy>
  <cp:revision>61</cp:revision>
  <dcterms:modified xsi:type="dcterms:W3CDTF">2016-12-08T23:40:34Z</dcterms:modified>
</cp:coreProperties>
</file>